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9"/>
  </p:notesMasterIdLst>
  <p:sldIdLst>
    <p:sldId id="256" r:id="rId2"/>
    <p:sldId id="323" r:id="rId3"/>
    <p:sldId id="311" r:id="rId4"/>
    <p:sldId id="310" r:id="rId5"/>
    <p:sldId id="295" r:id="rId6"/>
    <p:sldId id="313" r:id="rId7"/>
    <p:sldId id="296" r:id="rId8"/>
    <p:sldId id="297" r:id="rId9"/>
    <p:sldId id="312" r:id="rId10"/>
    <p:sldId id="298" r:id="rId11"/>
    <p:sldId id="299" r:id="rId12"/>
    <p:sldId id="300" r:id="rId13"/>
    <p:sldId id="301" r:id="rId14"/>
    <p:sldId id="302" r:id="rId15"/>
    <p:sldId id="303" r:id="rId16"/>
    <p:sldId id="343" r:id="rId17"/>
    <p:sldId id="304" r:id="rId18"/>
    <p:sldId id="263" r:id="rId19"/>
    <p:sldId id="344" r:id="rId20"/>
    <p:sldId id="318" r:id="rId21"/>
    <p:sldId id="306" r:id="rId22"/>
    <p:sldId id="329" r:id="rId23"/>
    <p:sldId id="339" r:id="rId24"/>
    <p:sldId id="322" r:id="rId25"/>
    <p:sldId id="327" r:id="rId26"/>
    <p:sldId id="321" r:id="rId27"/>
    <p:sldId id="334" r:id="rId28"/>
    <p:sldId id="335" r:id="rId29"/>
    <p:sldId id="330" r:id="rId30"/>
    <p:sldId id="340" r:id="rId31"/>
    <p:sldId id="333" r:id="rId32"/>
    <p:sldId id="331" r:id="rId33"/>
    <p:sldId id="337" r:id="rId34"/>
    <p:sldId id="342" r:id="rId35"/>
    <p:sldId id="338" r:id="rId36"/>
    <p:sldId id="326" r:id="rId37"/>
    <p:sldId id="293" r:id="rId3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College Women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Sheet1!$A$3:$A$6</c:f>
              <c:strCache>
                <c:ptCount val="4"/>
                <c:pt idx="0">
                  <c:v>Prefer commitment</c:v>
                </c:pt>
                <c:pt idx="3">
                  <c:v>Choose to hook up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0.85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74-493C-9FD6-F51D95799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College Women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extLst>
                <c:ext xmlns:c15="http://schemas.microsoft.com/office/drawing/2012/chart" uri="{02D57815-91ED-43cb-92C2-25804820EDAC}">
                  <c15:fullRef>
                    <c15:sqref>Sheet1!$A$2:$A$5</c15:sqref>
                  </c15:fullRef>
                </c:ext>
              </c:extLst>
              <c:f>Sheet1!$A$2:$A$4</c:f>
              <c:strCache>
                <c:ptCount val="3"/>
                <c:pt idx="0">
                  <c:v>Opt out</c:v>
                </c:pt>
                <c:pt idx="2">
                  <c:v>Hook up (including against preference)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Sheet1!$B$2:$B$5</c15:sqref>
                  </c15:fullRef>
                </c:ext>
              </c:extLst>
              <c:f>Sheet1!$B$2:$B$4</c:f>
              <c:numCache>
                <c:formatCode>General</c:formatCode>
                <c:ptCount val="3"/>
                <c:pt idx="0">
                  <c:v>0.3</c:v>
                </c:pt>
                <c:pt idx="2">
                  <c:v>0.7</c:v>
                </c:pt>
              </c:numCache>
            </c:numRef>
          </c:val>
          <c:extLst>
            <c:ext xmlns:c15="http://schemas.microsoft.com/office/drawing/2012/chart" uri="{02D57815-91ED-43cb-92C2-25804820EDAC}">
              <c15:categoryFilterExceptions/>
            </c:ext>
            <c:ext xmlns:c16="http://schemas.microsoft.com/office/drawing/2014/chart" uri="{C3380CC4-5D6E-409C-BE32-E72D297353CC}">
              <c16:uniqueId val="{00000000-A774-493C-9FD6-F51D95799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College Women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C1C-4C19-B565-1F5235AB9A9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C1C-4C19-B565-1F5235AB9A9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C1C-4C19-B565-1F5235AB9A9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C1C-4C19-B565-1F5235AB9A97}"/>
              </c:ext>
            </c:extLst>
          </c:dPt>
          <c:cat>
            <c:strRef>
              <c:f>Sheet1!$A$3:$A$6</c:f>
              <c:strCache>
                <c:ptCount val="4"/>
                <c:pt idx="0">
                  <c:v>Opt out</c:v>
                </c:pt>
                <c:pt idx="1">
                  <c:v>Hook up against preference</c:v>
                </c:pt>
                <c:pt idx="3">
                  <c:v>Choose to hook up</c:v>
                </c:pt>
              </c:strCache>
            </c:strRef>
          </c:cat>
          <c:val>
            <c:numRef>
              <c:f>Sheet1!$B$3:$B$6</c:f>
              <c:numCache>
                <c:formatCode>General</c:formatCode>
                <c:ptCount val="4"/>
                <c:pt idx="0">
                  <c:v>0.3</c:v>
                </c:pt>
                <c:pt idx="1">
                  <c:v>0.55000000000000004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C1C-4C19-B565-1F5235AB9A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A2C661-57F9-4714-B8CE-C81A8ED525E3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6596E-EF2C-4E01-B69D-3406EC6D12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92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665EE-E068-4692-86BF-9A962696029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521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665EE-E068-4692-86BF-9A962696029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451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665EE-E068-4692-86BF-9A962696029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555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A665EE-E068-4692-86BF-9A962696029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51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451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0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00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563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110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23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39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018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42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0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4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696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0615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403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377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50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425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B8E24F2-5215-4408-8D5F-826D48545C4B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8EF8246-75FB-4FC6-BEAC-3EA8510A94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0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external-content.duckduckgo.com/iu/?u=https%3A%2F%2Fi.pinimg.com%2Foriginals%2F29%2Fc2%2Fc4%2F29c2c4769adfb5b738431c6437249acb.jpg&amp;f=1&amp;nofb=1&amp;ipt=6d3f52d89a671c748c7dd421b7426b72778b1d7b67f521aa49aa84e3ff3ee15e&amp;ipo=images">
            <a:extLst>
              <a:ext uri="{FF2B5EF4-FFF2-40B4-BE49-F238E27FC236}">
                <a16:creationId xmlns:a16="http://schemas.microsoft.com/office/drawing/2014/main" id="{DF026D57-2DA7-43CE-850F-563111C5A31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0240" y="2191115"/>
            <a:ext cx="2042160" cy="229845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B9C513-BB93-40D7-9CE9-EB7FDADE5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847" y="1900551"/>
            <a:ext cx="9375784" cy="2677648"/>
          </a:xfrm>
        </p:spPr>
        <p:txBody>
          <a:bodyPr/>
          <a:lstStyle/>
          <a:p>
            <a:r>
              <a:rPr lang="en-US" sz="6000" dirty="0"/>
              <a:t>Safety and the Female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7FE08-3F94-43BD-9D4A-4D3D9F12E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0410" y="4743239"/>
            <a:ext cx="8825658" cy="861420"/>
          </a:xfrm>
        </p:spPr>
        <p:txBody>
          <a:bodyPr>
            <a:normAutofit fontScale="77500" lnSpcReduction="20000"/>
          </a:bodyPr>
          <a:lstStyle/>
          <a:p>
            <a:r>
              <a:rPr lang="en-US" sz="4000" dirty="0"/>
              <a:t>a Women’s Health Care Perspective on obligation sex versus relationship sex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6C639FE-E2BE-44AE-BE0B-25D61214C535}"/>
              </a:ext>
            </a:extLst>
          </p:cNvPr>
          <p:cNvSpPr txBox="1">
            <a:spLocks/>
          </p:cNvSpPr>
          <p:nvPr/>
        </p:nvSpPr>
        <p:spPr bwMode="gray">
          <a:xfrm>
            <a:off x="1154955" y="874091"/>
            <a:ext cx="8825659" cy="34163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400" dirty="0"/>
              <a:t>Sul Ross State University</a:t>
            </a:r>
          </a:p>
          <a:p>
            <a:pPr lvl="1"/>
            <a:r>
              <a:rPr lang="en-US" sz="2400" dirty="0"/>
              <a:t>Sex Talk and Women’s Health Care Seminar</a:t>
            </a:r>
          </a:p>
          <a:p>
            <a:pPr lvl="1"/>
            <a:r>
              <a:rPr lang="en-US" sz="2400" dirty="0"/>
              <a:t>April 22, 2024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CFEA5AF-91B6-472A-9ECC-EAF4083C806F}"/>
              </a:ext>
            </a:extLst>
          </p:cNvPr>
          <p:cNvSpPr txBox="1">
            <a:spLocks/>
          </p:cNvSpPr>
          <p:nvPr/>
        </p:nvSpPr>
        <p:spPr bwMode="gray">
          <a:xfrm>
            <a:off x="3040889" y="1811924"/>
            <a:ext cx="9375784" cy="26776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b="0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br>
              <a:rPr lang="en-US" sz="6000" dirty="0"/>
            </a:br>
            <a:r>
              <a:rPr lang="en-US" sz="6000" dirty="0"/>
              <a:t>Sexual Response:</a:t>
            </a:r>
          </a:p>
        </p:txBody>
      </p:sp>
    </p:spTree>
    <p:extLst>
      <p:ext uri="{BB962C8B-B14F-4D97-AF65-F5344CB8AC3E}">
        <p14:creationId xmlns:p14="http://schemas.microsoft.com/office/powerpoint/2010/main" val="271982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external-content.duckduckgo.com/iu/?u=https%3A%2F%2Fi.pinimg.com%2Foriginals%2F29%2Fc2%2Fc4%2F29c2c4769adfb5b738431c6437249acb.jpg&amp;f=1&amp;nofb=1&amp;ipt=6d3f52d89a671c748c7dd421b7426b72778b1d7b67f521aa49aa84e3ff3ee15e&amp;ipo=images">
            <a:extLst>
              <a:ext uri="{FF2B5EF4-FFF2-40B4-BE49-F238E27FC236}">
                <a16:creationId xmlns:a16="http://schemas.microsoft.com/office/drawing/2014/main" id="{DF026D57-2DA7-43CE-850F-563111C5A31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0240" y="2191115"/>
            <a:ext cx="2042160" cy="229845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B9C513-BB93-40D7-9CE9-EB7FDADE50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7975" y="1219200"/>
            <a:ext cx="6817550" cy="2677648"/>
          </a:xfrm>
        </p:spPr>
        <p:txBody>
          <a:bodyPr/>
          <a:lstStyle/>
          <a:p>
            <a:r>
              <a:rPr lang="en-US" sz="6000" dirty="0"/>
              <a:t>Sharon Barrett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C7FE08-3F94-43BD-9D4A-4D3D9F12EC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9927" y="4184073"/>
            <a:ext cx="8285018" cy="145472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sz="4000" dirty="0"/>
              <a:t>Fertility Educator &amp; Women’s Herbalist</a:t>
            </a:r>
          </a:p>
          <a:p>
            <a:pPr algn="r"/>
            <a:r>
              <a:rPr lang="en-US" sz="4000" dirty="0"/>
              <a:t>Midwifery Student</a:t>
            </a:r>
          </a:p>
          <a:p>
            <a:pPr algn="r"/>
            <a:r>
              <a:rPr lang="en-US" sz="4000" dirty="0"/>
              <a:t>Soul Care Practitioner</a:t>
            </a:r>
          </a:p>
        </p:txBody>
      </p:sp>
    </p:spTree>
    <p:extLst>
      <p:ext uri="{BB962C8B-B14F-4D97-AF65-F5344CB8AC3E}">
        <p14:creationId xmlns:p14="http://schemas.microsoft.com/office/powerpoint/2010/main" val="1812519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D510B-C9E9-4B5B-9525-184F25C81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 </a:t>
            </a:r>
            <a:r>
              <a:rPr lang="en-US" dirty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E29A1-1CA9-43D2-8886-D46B9A1F5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Pill is known to _____ clitoral size and orgasms in women.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Increase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Decrease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Not affect</a:t>
            </a:r>
          </a:p>
        </p:txBody>
      </p:sp>
    </p:spTree>
    <p:extLst>
      <p:ext uri="{BB962C8B-B14F-4D97-AF65-F5344CB8AC3E}">
        <p14:creationId xmlns:p14="http://schemas.microsoft.com/office/powerpoint/2010/main" val="399210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D510B-C9E9-4B5B-9525-184F25C81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 Quiz </a:t>
            </a:r>
            <a:r>
              <a:rPr lang="en-US" dirty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E29A1-1CA9-43D2-8886-D46B9A1F5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The Pill is known to _____ clitoral size and orgasms in women.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Increase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400" dirty="0"/>
              <a:t>Decrease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sz="2400" dirty="0"/>
              <a:t>Not affect</a:t>
            </a:r>
          </a:p>
        </p:txBody>
      </p:sp>
    </p:spTree>
    <p:extLst>
      <p:ext uri="{BB962C8B-B14F-4D97-AF65-F5344CB8AC3E}">
        <p14:creationId xmlns:p14="http://schemas.microsoft.com/office/powerpoint/2010/main" val="2019949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36A1-CEF7-4E9C-B005-114F6C75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Midwives and…Sex?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25F04-40CD-41CA-A351-D8B11B847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05" y="2236763"/>
            <a:ext cx="4722410" cy="4351338"/>
          </a:xfrm>
        </p:spPr>
        <p:txBody>
          <a:bodyPr>
            <a:normAutofit fontScale="92500"/>
          </a:bodyPr>
          <a:lstStyle/>
          <a:p>
            <a:endParaRPr lang="en-US" dirty="0"/>
          </a:p>
          <a:p>
            <a:pPr lvl="1"/>
            <a:r>
              <a:rPr lang="en-US" sz="2800" b="1" dirty="0"/>
              <a:t>Physiological birth </a:t>
            </a:r>
            <a:r>
              <a:rPr lang="en-US" sz="2800" dirty="0"/>
              <a:t>(labor that’s allowed to follow the normal hormonal cascade, not disturbed or rushed) </a:t>
            </a:r>
          </a:p>
          <a:p>
            <a:pPr lvl="1"/>
            <a:r>
              <a:rPr lang="en-US" sz="2800" b="1" dirty="0"/>
              <a:t>Psychological safety </a:t>
            </a:r>
            <a:r>
              <a:rPr lang="en-US" sz="2800" dirty="0"/>
              <a:t>(dark, quiet, private, familiar space with no strangers)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4" name="Picture 2" descr="https://gentlebirths.net/wp-content/uploads/DSC_7850-400x289.jpg">
            <a:extLst>
              <a:ext uri="{FF2B5EF4-FFF2-40B4-BE49-F238E27FC236}">
                <a16:creationId xmlns:a16="http://schemas.microsoft.com/office/drawing/2014/main" id="{A76F6B69-5859-420F-932D-D186EA40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138" y="1866507"/>
            <a:ext cx="6284207" cy="4540340"/>
          </a:xfrm>
          <a:prstGeom prst="rect">
            <a:avLst/>
          </a:prstGeom>
          <a:noFill/>
          <a:ln w="76200">
            <a:solidFill>
              <a:srgbClr val="00B05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91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36A1-CEF7-4E9C-B005-114F6C75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Community Midwives and…Sex?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25F04-40CD-41CA-A351-D8B11B847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932" y="2236763"/>
            <a:ext cx="4455160" cy="4351338"/>
          </a:xfrm>
        </p:spPr>
        <p:txBody>
          <a:bodyPr>
            <a:normAutofit fontScale="62500" lnSpcReduction="20000"/>
          </a:bodyPr>
          <a:lstStyle/>
          <a:p>
            <a:pPr marL="457200" lvl="1" indent="0">
              <a:buNone/>
            </a:pPr>
            <a:endParaRPr lang="en-US" sz="3400" dirty="0"/>
          </a:p>
          <a:p>
            <a:pPr marL="457200" lvl="1" indent="0">
              <a:buNone/>
            </a:pPr>
            <a:r>
              <a:rPr lang="en-US" sz="3400" dirty="0"/>
              <a:t>Sex is part of the </a:t>
            </a:r>
            <a:r>
              <a:rPr lang="en-US" sz="4400" b="1" dirty="0"/>
              <a:t>fertility continuum </a:t>
            </a:r>
            <a:r>
              <a:rPr lang="en-US" sz="3400" dirty="0"/>
              <a:t>(a universal lifespan process that connects us to our ancestors and descendants)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sz="2800" b="1" dirty="0"/>
              <a:t>preconception and conception</a:t>
            </a:r>
          </a:p>
          <a:p>
            <a:pPr lvl="1"/>
            <a:r>
              <a:rPr lang="en-US" sz="2800" b="1" dirty="0"/>
              <a:t>pregnancy and birth </a:t>
            </a:r>
          </a:p>
          <a:p>
            <a:pPr lvl="1"/>
            <a:r>
              <a:rPr lang="en-US" sz="2800" b="1" dirty="0"/>
              <a:t>the Babymoon and Fourth Trimester </a:t>
            </a:r>
          </a:p>
          <a:p>
            <a:pPr lvl="1"/>
            <a:r>
              <a:rPr lang="en-US" sz="2800" b="1" dirty="0"/>
              <a:t>breastfeeding and weaning</a:t>
            </a:r>
          </a:p>
          <a:p>
            <a:pPr lvl="1"/>
            <a:r>
              <a:rPr lang="en-US" sz="2800" b="1" dirty="0"/>
              <a:t>childhood to adulthood and building a new family</a:t>
            </a:r>
            <a:endParaRPr lang="en-US" sz="2800" dirty="0"/>
          </a:p>
          <a:p>
            <a:pPr lvl="1"/>
            <a:endParaRPr lang="en-US" sz="2800" dirty="0"/>
          </a:p>
        </p:txBody>
      </p:sp>
      <p:pic>
        <p:nvPicPr>
          <p:cNvPr id="4" name="Picture 2" descr="https://gentlebirths.net/wp-content/uploads/DSC_7850-400x289.jpg">
            <a:extLst>
              <a:ext uri="{FF2B5EF4-FFF2-40B4-BE49-F238E27FC236}">
                <a16:creationId xmlns:a16="http://schemas.microsoft.com/office/drawing/2014/main" id="{A76F6B69-5859-420F-932D-D186EA40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519" y="1941921"/>
            <a:ext cx="6179826" cy="4464925"/>
          </a:xfrm>
          <a:prstGeom prst="rect">
            <a:avLst/>
          </a:prstGeom>
          <a:noFill/>
          <a:ln w="76200">
            <a:solidFill>
              <a:srgbClr val="00B05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63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0942" y="2531097"/>
            <a:ext cx="9327652" cy="3515215"/>
          </a:xfrm>
          <a:solidFill>
            <a:schemeClr val="bg1">
              <a:alpha val="67000"/>
            </a:schemeClr>
          </a:solidFill>
        </p:spPr>
        <p:txBody>
          <a:bodyPr>
            <a:normAutofit/>
          </a:bodyPr>
          <a:lstStyle/>
          <a:p>
            <a:r>
              <a:rPr lang="en-US" sz="2400" dirty="0"/>
              <a:t>Hormone that plays an important role in social bonding, social learning, and cardiovascular function</a:t>
            </a:r>
          </a:p>
          <a:p>
            <a:r>
              <a:rPr lang="en-US" sz="2400" dirty="0"/>
              <a:t>Discovered in 1906 </a:t>
            </a:r>
          </a:p>
          <a:p>
            <a:r>
              <a:rPr lang="en-US" sz="2400" dirty="0"/>
              <a:t>The first polypeptide hormone to be synthesized (1953), leading to a Nobel Prize </a:t>
            </a:r>
          </a:p>
          <a:p>
            <a:r>
              <a:rPr lang="en-US" sz="2400" dirty="0"/>
              <a:t>We have </a:t>
            </a:r>
            <a:r>
              <a:rPr lang="en-US" sz="2400" b="1" dirty="0"/>
              <a:t>oxytocin receptors throughout the body</a:t>
            </a:r>
            <a:r>
              <a:rPr lang="en-US" sz="2400" dirty="0"/>
              <a:t>, with concentrations in the uterus, testes, mammary glands, and heart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65" y="811688"/>
            <a:ext cx="1098004" cy="10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653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69823"/>
            <a:ext cx="9186250" cy="35499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1" dirty="0"/>
              <a:t>“The Love Hormone”/ “The Shy Hormone”</a:t>
            </a:r>
          </a:p>
          <a:p>
            <a:endParaRPr lang="en-US" sz="1200" dirty="0"/>
          </a:p>
          <a:p>
            <a:r>
              <a:rPr lang="en-US" sz="2400" dirty="0"/>
              <a:t>Creates “warm fuzzies”</a:t>
            </a:r>
          </a:p>
          <a:p>
            <a:pPr lvl="1"/>
            <a:r>
              <a:rPr lang="en-US" sz="2800" dirty="0"/>
              <a:t>feelings of </a:t>
            </a:r>
            <a:r>
              <a:rPr lang="en-US" sz="3600" u="sng" dirty="0"/>
              <a:t>calm</a:t>
            </a:r>
            <a:r>
              <a:rPr lang="en-US" sz="2800" dirty="0"/>
              <a:t>, </a:t>
            </a:r>
            <a:r>
              <a:rPr lang="en-US" sz="3600" u="sng" dirty="0"/>
              <a:t>connection</a:t>
            </a:r>
            <a:r>
              <a:rPr lang="en-US" sz="2800" dirty="0"/>
              <a:t>, </a:t>
            </a:r>
            <a:r>
              <a:rPr lang="en-US" sz="3600" u="sng" dirty="0"/>
              <a:t>contentment</a:t>
            </a:r>
            <a:r>
              <a:rPr lang="en-US" sz="2800" dirty="0"/>
              <a:t>, </a:t>
            </a:r>
            <a:r>
              <a:rPr lang="en-US" sz="3600" u="sng" dirty="0"/>
              <a:t>closeness</a:t>
            </a:r>
            <a:r>
              <a:rPr lang="en-US" sz="2800" dirty="0"/>
              <a:t>, and </a:t>
            </a:r>
            <a:r>
              <a:rPr lang="en-US" sz="3600" u="sng" dirty="0"/>
              <a:t>caring</a:t>
            </a:r>
            <a:endParaRPr lang="en-US" sz="2800" u="sng" dirty="0"/>
          </a:p>
          <a:p>
            <a:pPr lvl="1"/>
            <a:r>
              <a:rPr lang="en-US" sz="2400" dirty="0"/>
              <a:t>reduces blood pressure, inhibits cortisol, promotes healing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65" y="838200"/>
            <a:ext cx="1098004" cy="10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493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403834"/>
            <a:ext cx="9280518" cy="40440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900" b="1" dirty="0"/>
              <a:t>“The Love Hormone”/ “The Shy Hormone”</a:t>
            </a:r>
          </a:p>
          <a:p>
            <a:endParaRPr lang="en-US" sz="1300" dirty="0"/>
          </a:p>
          <a:p>
            <a:r>
              <a:rPr lang="en-US" sz="2600" dirty="0"/>
              <a:t>Released from the pituitary gland during activities that involve social bonding, such as: </a:t>
            </a:r>
          </a:p>
          <a:p>
            <a:endParaRPr lang="en-US" sz="2300" dirty="0"/>
          </a:p>
          <a:p>
            <a:pPr lvl="2"/>
            <a:r>
              <a:rPr lang="en-US" sz="3100" dirty="0"/>
              <a:t>cuddling</a:t>
            </a:r>
          </a:p>
          <a:p>
            <a:pPr lvl="2"/>
            <a:r>
              <a:rPr lang="en-US" sz="3100" dirty="0"/>
              <a:t>sexual arousal &amp; intercourse to orgasm</a:t>
            </a:r>
          </a:p>
          <a:p>
            <a:pPr lvl="2"/>
            <a:r>
              <a:rPr lang="en-US" sz="3100" dirty="0"/>
              <a:t>labor &amp; childbirth </a:t>
            </a:r>
          </a:p>
          <a:p>
            <a:pPr lvl="2"/>
            <a:r>
              <a:rPr lang="en-US" sz="3100" dirty="0"/>
              <a:t>breastfeeding</a:t>
            </a:r>
          </a:p>
          <a:p>
            <a:pPr marL="0" indent="0" algn="ctr">
              <a:buNone/>
            </a:pPr>
            <a:endParaRPr lang="en-US" sz="1900" dirty="0"/>
          </a:p>
          <a:p>
            <a:pPr lvl="1"/>
            <a:endParaRPr lang="en-US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565" y="838200"/>
            <a:ext cx="1098004" cy="1030923"/>
          </a:xfrm>
          <a:prstGeom prst="rect">
            <a:avLst/>
          </a:prstGeom>
        </p:spPr>
      </p:pic>
      <p:pic>
        <p:nvPicPr>
          <p:cNvPr id="1026" name="Picture 2" descr="Valentine's Day 1">
            <a:extLst>
              <a:ext uri="{FF2B5EF4-FFF2-40B4-BE49-F238E27FC236}">
                <a16:creationId xmlns:a16="http://schemas.microsoft.com/office/drawing/2014/main" id="{74615EAD-D673-418B-8E06-1A844DF6F7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359" y="3801663"/>
            <a:ext cx="180022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12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239"/>
            <a:ext cx="10515600" cy="406463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4000" dirty="0"/>
              <a:t>In a </a:t>
            </a:r>
            <a:r>
              <a:rPr lang="en-US" sz="4000" b="1" dirty="0"/>
              <a:t>physiological birth </a:t>
            </a:r>
            <a:r>
              <a:rPr lang="en-US" sz="4000" dirty="0"/>
              <a:t>where the mother feels </a:t>
            </a:r>
            <a:r>
              <a:rPr lang="en-US" sz="4000" b="1" dirty="0"/>
              <a:t>psychologically safe</a:t>
            </a:r>
            <a:r>
              <a:rPr lang="en-US" sz="4000" dirty="0"/>
              <a:t>:</a:t>
            </a:r>
          </a:p>
          <a:p>
            <a:pPr marL="0" indent="0">
              <a:buNone/>
            </a:pPr>
            <a:endParaRPr lang="en-US" sz="3300" dirty="0"/>
          </a:p>
          <a:p>
            <a:pPr lvl="3"/>
            <a:r>
              <a:rPr lang="en-US" sz="3400" dirty="0"/>
              <a:t>Stimulates contractions</a:t>
            </a:r>
          </a:p>
          <a:p>
            <a:pPr lvl="3"/>
            <a:endParaRPr lang="en-US" sz="3400" dirty="0"/>
          </a:p>
          <a:p>
            <a:pPr lvl="3"/>
            <a:r>
              <a:rPr lang="en-US" sz="3400" dirty="0"/>
              <a:t>Initiates a positive feedback loop </a:t>
            </a:r>
          </a:p>
          <a:p>
            <a:pPr lvl="4"/>
            <a:r>
              <a:rPr lang="en-US" sz="2900" dirty="0"/>
              <a:t>Harder, faster contractions</a:t>
            </a:r>
          </a:p>
          <a:p>
            <a:pPr lvl="4"/>
            <a:r>
              <a:rPr lang="en-US" sz="2900" dirty="0"/>
              <a:t>Increased pain tolerance</a:t>
            </a:r>
          </a:p>
          <a:p>
            <a:pPr marL="1314450" lvl="3" indent="0">
              <a:buNone/>
            </a:pPr>
            <a:endParaRPr lang="en-US" sz="3400" dirty="0"/>
          </a:p>
          <a:p>
            <a:pPr lvl="3"/>
            <a:r>
              <a:rPr lang="en-US" sz="3400" dirty="0"/>
              <a:t>Stimulates FER (fetal ejection reflex)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85" y="811688"/>
            <a:ext cx="1098004" cy="10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456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94788"/>
            <a:ext cx="10515600" cy="4688892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sz="3000" b="1" dirty="0"/>
          </a:p>
          <a:p>
            <a:pPr marL="0" indent="0" algn="ctr">
              <a:buNone/>
            </a:pPr>
            <a:r>
              <a:rPr lang="en-US" sz="3000" b="1" dirty="0"/>
              <a:t>“The power that got the baby in is the power that gets the baby out” </a:t>
            </a:r>
          </a:p>
          <a:p>
            <a:pPr marL="0" indent="0" algn="ctr">
              <a:buNone/>
            </a:pPr>
            <a:r>
              <a:rPr lang="en-US" b="1" dirty="0"/>
              <a:t>	</a:t>
            </a:r>
            <a:r>
              <a:rPr lang="en-US" sz="2400" dirty="0"/>
              <a:t>-midwife Ina May Gaskin</a:t>
            </a:r>
            <a:endParaRPr lang="en-US" dirty="0"/>
          </a:p>
        </p:txBody>
      </p:sp>
      <p:pic>
        <p:nvPicPr>
          <p:cNvPr id="5" name="Content Placeholder 770638020">
            <a:extLst>
              <a:ext uri="{FF2B5EF4-FFF2-40B4-BE49-F238E27FC236}">
                <a16:creationId xmlns:a16="http://schemas.microsoft.com/office/drawing/2014/main" id="{DA40F0C0-A97C-4C53-B9E1-243E315AD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205521" y="2127495"/>
            <a:ext cx="3780958" cy="2835718"/>
          </a:xfrm>
          <a:prstGeom prst="rect">
            <a:avLst/>
          </a:prstGeom>
          <a:ln w="38099">
            <a:solidFill>
              <a:schemeClr val="accent1">
                <a:lumMod val="50196"/>
              </a:schemeClr>
            </a:solidFill>
            <a:prstDash val="solid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845" y="863865"/>
            <a:ext cx="1098004" cy="10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4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06" y="2422689"/>
            <a:ext cx="4980914" cy="3754274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The Golden Hour</a:t>
            </a:r>
          </a:p>
          <a:p>
            <a:pPr marL="0" indent="0" algn="r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20" y="819466"/>
            <a:ext cx="1098004" cy="1030923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8B74BC66-47CB-4518-A8D2-18D7A375F09B}"/>
              </a:ext>
            </a:extLst>
          </p:cNvPr>
          <p:cNvSpPr/>
          <p:nvPr/>
        </p:nvSpPr>
        <p:spPr>
          <a:xfrm>
            <a:off x="3241092" y="2422689"/>
            <a:ext cx="4980914" cy="410353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6EDB1A6A-D8ED-4886-ADC2-731D9FBFC146}"/>
              </a:ext>
            </a:extLst>
          </p:cNvPr>
          <p:cNvSpPr txBox="1">
            <a:spLocks/>
          </p:cNvSpPr>
          <p:nvPr/>
        </p:nvSpPr>
        <p:spPr>
          <a:xfrm>
            <a:off x="7200874" y="2255667"/>
            <a:ext cx="4566920" cy="4354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dirty="0"/>
              <a:t>Right after birth, everyone in the room is bathed in oxytocin:</a:t>
            </a:r>
          </a:p>
          <a:p>
            <a:pPr algn="r"/>
            <a:r>
              <a:rPr lang="en-US" dirty="0"/>
              <a:t>Mom</a:t>
            </a:r>
          </a:p>
          <a:p>
            <a:pPr algn="r"/>
            <a:r>
              <a:rPr lang="en-US" dirty="0"/>
              <a:t>Dad</a:t>
            </a:r>
          </a:p>
          <a:p>
            <a:pPr algn="r"/>
            <a:r>
              <a:rPr lang="en-US" dirty="0"/>
              <a:t>Baby</a:t>
            </a:r>
          </a:p>
          <a:p>
            <a:pPr algn="r"/>
            <a:r>
              <a:rPr lang="en-US" dirty="0"/>
              <a:t>Siblings</a:t>
            </a:r>
          </a:p>
          <a:p>
            <a:pPr algn="r"/>
            <a:r>
              <a:rPr lang="en-US" dirty="0"/>
              <a:t>Attendants 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59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346" y="2472841"/>
            <a:ext cx="4790440" cy="38116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/>
              <a:t>The Babymoon</a:t>
            </a:r>
          </a:p>
          <a:p>
            <a:endParaRPr lang="en-US" dirty="0"/>
          </a:p>
          <a:p>
            <a:r>
              <a:rPr lang="en-US" sz="2000" dirty="0"/>
              <a:t>Milk ejection reflex </a:t>
            </a:r>
          </a:p>
          <a:p>
            <a:endParaRPr lang="en-US" sz="2000" dirty="0"/>
          </a:p>
          <a:p>
            <a:r>
              <a:rPr lang="en-US" sz="2000" dirty="0"/>
              <a:t>Shrinks uterus back to pre-pregnancy size</a:t>
            </a:r>
          </a:p>
          <a:p>
            <a:endParaRPr lang="en-US" sz="2000" dirty="0"/>
          </a:p>
          <a:p>
            <a:r>
              <a:rPr lang="en-US" sz="2000" dirty="0"/>
              <a:t>Protective against feelings of sadness/anxiety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358" y="811688"/>
            <a:ext cx="1098004" cy="10309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5A5EC1-FBD2-41FF-AAAD-946AD8379A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347" y="2710975"/>
            <a:ext cx="5000064" cy="333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305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937" y="2466648"/>
            <a:ext cx="5359400" cy="318976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2600" b="1" dirty="0"/>
              <a:t>The Fourth Trimester</a:t>
            </a:r>
          </a:p>
          <a:p>
            <a:endParaRPr lang="en-US" sz="2400" dirty="0"/>
          </a:p>
          <a:p>
            <a:r>
              <a:rPr lang="en-US" sz="2400" dirty="0"/>
              <a:t>Social and emotional growth for baby </a:t>
            </a:r>
          </a:p>
          <a:p>
            <a:r>
              <a:rPr lang="en-US" sz="2400" dirty="0"/>
              <a:t>Confidence for new parents</a:t>
            </a:r>
          </a:p>
          <a:p>
            <a:r>
              <a:rPr lang="en-US" sz="2400" dirty="0"/>
              <a:t>Integration of the newborn family into the wider social network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182" y="811688"/>
            <a:ext cx="1098004" cy="1030923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19413C93-435B-4192-B3CE-2379B9720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391206" y="2378255"/>
            <a:ext cx="3798708" cy="3798708"/>
          </a:xfrm>
          <a:prstGeom prst="rect">
            <a:avLst/>
          </a:prstGeom>
          <a:ln w="130175">
            <a:solidFill>
              <a:schemeClr val="bg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00668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E36A1-CEF7-4E9C-B005-114F6C75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25F04-40CD-41CA-A351-D8B11B8470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" y="1652302"/>
            <a:ext cx="445516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Community midwives are </a:t>
            </a:r>
            <a:r>
              <a:rPr lang="en-US" sz="3600" b="1" dirty="0"/>
              <a:t>oxytocin specialists </a:t>
            </a:r>
            <a:endParaRPr lang="en-US" sz="3200" b="1" dirty="0"/>
          </a:p>
          <a:p>
            <a:endParaRPr lang="en-US" sz="3200" dirty="0"/>
          </a:p>
          <a:p>
            <a:pPr lvl="1"/>
            <a:endParaRPr lang="en-US" sz="3200" dirty="0"/>
          </a:p>
        </p:txBody>
      </p:sp>
      <p:pic>
        <p:nvPicPr>
          <p:cNvPr id="4" name="Picture 2" descr="https://gentlebirths.net/wp-content/uploads/DSC_7850-400x289.jpg">
            <a:extLst>
              <a:ext uri="{FF2B5EF4-FFF2-40B4-BE49-F238E27FC236}">
                <a16:creationId xmlns:a16="http://schemas.microsoft.com/office/drawing/2014/main" id="{A76F6B69-5859-420F-932D-D186EA40AB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320" y="1755070"/>
            <a:ext cx="6360160" cy="4595216"/>
          </a:xfrm>
          <a:prstGeom prst="rect">
            <a:avLst/>
          </a:prstGeom>
          <a:noFill/>
          <a:ln w="76200">
            <a:solidFill>
              <a:srgbClr val="00B050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F33E20-5BF4-477A-A3EC-55AC97EA0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004" y="811688"/>
            <a:ext cx="1098004" cy="10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1354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BD50A-7975-4342-8356-9B6BBB899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Oxytocin: The              Hormone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3D786-3FE1-4AE0-8A94-63A8A9FEB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28240"/>
            <a:ext cx="10515600" cy="3047011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500" dirty="0"/>
              <a:t>In a </a:t>
            </a:r>
            <a:r>
              <a:rPr lang="en-US" sz="3500" b="1" dirty="0"/>
              <a:t>sexual relationship </a:t>
            </a:r>
            <a:r>
              <a:rPr lang="en-US" sz="3500" dirty="0"/>
              <a:t>where the woman feels </a:t>
            </a:r>
            <a:r>
              <a:rPr lang="en-US" sz="3500" b="1" dirty="0"/>
              <a:t>physically</a:t>
            </a:r>
            <a:r>
              <a:rPr lang="en-US" sz="3500" dirty="0"/>
              <a:t> and </a:t>
            </a:r>
            <a:r>
              <a:rPr lang="en-US" sz="3500" b="1" dirty="0"/>
              <a:t>psychologically safe</a:t>
            </a:r>
            <a:r>
              <a:rPr lang="en-US" sz="3500" dirty="0"/>
              <a:t>:</a:t>
            </a:r>
          </a:p>
          <a:p>
            <a:pPr marL="0" indent="0">
              <a:buNone/>
            </a:pPr>
            <a:endParaRPr lang="en-US" sz="2600" dirty="0"/>
          </a:p>
          <a:p>
            <a:pPr lvl="3"/>
            <a:r>
              <a:rPr lang="en-US" sz="2600" dirty="0"/>
              <a:t>Able to relax and reach full arousal </a:t>
            </a:r>
          </a:p>
          <a:p>
            <a:pPr lvl="3"/>
            <a:r>
              <a:rPr lang="en-US" sz="2600" dirty="0"/>
              <a:t>Able to communicate with her partner</a:t>
            </a:r>
          </a:p>
          <a:p>
            <a:pPr lvl="4"/>
            <a:r>
              <a:rPr lang="en-US" sz="2200" dirty="0"/>
              <a:t>What feels good</a:t>
            </a:r>
          </a:p>
          <a:p>
            <a:pPr lvl="4"/>
            <a:r>
              <a:rPr lang="en-US" sz="2200" dirty="0"/>
              <a:t>What may be uncomfortable or painful</a:t>
            </a:r>
            <a:endParaRPr lang="en-US" sz="2600" dirty="0"/>
          </a:p>
          <a:p>
            <a:pPr lvl="3"/>
            <a:r>
              <a:rPr lang="en-US" sz="2600" dirty="0"/>
              <a:t>Greater orgasmic frequency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2287DB-3DE1-46E5-9093-51770D1BF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285" y="811688"/>
            <a:ext cx="1098004" cy="1030923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0E217E1-FCC1-413B-9A23-23889202711E}"/>
              </a:ext>
            </a:extLst>
          </p:cNvPr>
          <p:cNvSpPr txBox="1">
            <a:spLocks/>
          </p:cNvSpPr>
          <p:nvPr/>
        </p:nvSpPr>
        <p:spPr bwMode="auto">
          <a:xfrm>
            <a:off x="1556531" y="5637230"/>
            <a:ext cx="9797269" cy="887446"/>
          </a:xfrm>
          <a:prstGeom prst="rect">
            <a:avLst/>
          </a:prstGeom>
          <a:ln w="25400">
            <a:solidFill>
              <a:schemeClr val="accent3">
                <a:lumMod val="74901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20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8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6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57150" indent="0" algn="ctr">
              <a:buFont typeface="Wingdings 3"/>
              <a:buNone/>
              <a:defRPr/>
            </a:pPr>
            <a:r>
              <a:rPr lang="en-US" sz="2400" dirty="0"/>
              <a:t>Oxytocin is the foundation of female sexual response.</a:t>
            </a:r>
          </a:p>
        </p:txBody>
      </p:sp>
    </p:spTree>
    <p:extLst>
      <p:ext uri="{BB962C8B-B14F-4D97-AF65-F5344CB8AC3E}">
        <p14:creationId xmlns:p14="http://schemas.microsoft.com/office/powerpoint/2010/main" val="30548284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n-US" dirty="0"/>
              <a:t>The Body, Sex, and Love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1415480" y="2366128"/>
            <a:ext cx="8946541" cy="3910763"/>
          </a:xfrm>
        </p:spPr>
        <p:txBody>
          <a:bodyPr>
            <a:normAutofit/>
          </a:bodyPr>
          <a:lstStyle/>
          <a:p>
            <a:pPr marL="914400" lvl="2" indent="0">
              <a:buNone/>
              <a:defRPr/>
            </a:pPr>
            <a:endParaRPr lang="en-US" dirty="0"/>
          </a:p>
          <a:p>
            <a:pPr lvl="2">
              <a:defRPr/>
            </a:pPr>
            <a:r>
              <a:rPr lang="en-US" sz="2400" b="1" dirty="0"/>
              <a:t>The foundation of consent</a:t>
            </a:r>
            <a:endParaRPr lang="en-US" sz="2800" dirty="0"/>
          </a:p>
          <a:p>
            <a:pPr lvl="3">
              <a:defRPr/>
            </a:pPr>
            <a:r>
              <a:rPr lang="en-US" sz="2000" b="1" dirty="0"/>
              <a:t>A person is meant for relationship with others</a:t>
            </a:r>
          </a:p>
          <a:p>
            <a:pPr lvl="3">
              <a:defRPr/>
            </a:pPr>
            <a:r>
              <a:rPr lang="en-US" sz="2000" b="1" dirty="0"/>
              <a:t>A person only exists in a body</a:t>
            </a:r>
            <a:endParaRPr lang="en-US" sz="2000" dirty="0"/>
          </a:p>
          <a:p>
            <a:pPr lvl="3">
              <a:defRPr/>
            </a:pPr>
            <a:r>
              <a:rPr lang="en-US" sz="2000" b="1" dirty="0"/>
              <a:t>The body is an expression of the person </a:t>
            </a:r>
            <a:endParaRPr lang="en-US" sz="2000" dirty="0"/>
          </a:p>
          <a:p>
            <a:pPr marL="457200" lvl="1" indent="0">
              <a:buNone/>
              <a:defRPr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178A19E-6EE1-46A6-8620-4C1842BAF0B8}"/>
              </a:ext>
            </a:extLst>
          </p:cNvPr>
          <p:cNvSpPr txBox="1">
            <a:spLocks/>
          </p:cNvSpPr>
          <p:nvPr/>
        </p:nvSpPr>
        <p:spPr bwMode="auto">
          <a:xfrm>
            <a:off x="1942511" y="4886452"/>
            <a:ext cx="8306978" cy="997880"/>
          </a:xfrm>
          <a:prstGeom prst="rect">
            <a:avLst/>
          </a:prstGeom>
          <a:ln w="25400">
            <a:solidFill>
              <a:schemeClr val="accent3">
                <a:lumMod val="74901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20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8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6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57150" indent="0">
              <a:buFont typeface="Wingdings 3"/>
              <a:buNone/>
              <a:defRPr/>
            </a:pPr>
            <a:r>
              <a:rPr lang="en-US" sz="2400" dirty="0"/>
              <a:t>I’m not just </a:t>
            </a:r>
            <a:r>
              <a:rPr lang="en-US" sz="2400" b="1" i="1" dirty="0"/>
              <a:t>a</a:t>
            </a:r>
            <a:r>
              <a:rPr lang="en-US" sz="2400" dirty="0"/>
              <a:t> body. I’m </a:t>
            </a:r>
            <a:r>
              <a:rPr lang="en-US" sz="2400" b="1" i="1" dirty="0"/>
              <a:t>some</a:t>
            </a:r>
            <a:r>
              <a:rPr lang="en-US" sz="2400" dirty="0"/>
              <a:t>body.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n-US" dirty="0"/>
              <a:t>The Body, Sex, and Love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71104" y="2639505"/>
            <a:ext cx="10081119" cy="35883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/>
              <a:t>The foundation of consent</a:t>
            </a:r>
            <a:endParaRPr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800100" lvl="1">
              <a:defRPr/>
            </a:pPr>
            <a:r>
              <a:rPr lang="en-US" sz="2200" dirty="0"/>
              <a:t>The meaning and purpose of being human is </a:t>
            </a:r>
            <a:r>
              <a:rPr lang="en-US" sz="2600" b="1" dirty="0"/>
              <a:t>to love</a:t>
            </a:r>
          </a:p>
          <a:p>
            <a:pPr marL="800100" lvl="1">
              <a:defRPr/>
            </a:pPr>
            <a:r>
              <a:rPr lang="en-US" sz="2200" dirty="0"/>
              <a:t>Having a body means I can participate in the mystery of giving and receiving love</a:t>
            </a:r>
          </a:p>
          <a:p>
            <a:pPr marL="800100" lvl="1">
              <a:defRPr/>
            </a:pPr>
            <a:r>
              <a:rPr lang="en-US" sz="2200" dirty="0"/>
              <a:t>It sets me free to make the </a:t>
            </a:r>
            <a:r>
              <a:rPr lang="en-US" sz="2600" b="1" dirty="0"/>
              <a:t>choice to love </a:t>
            </a:r>
            <a:r>
              <a:rPr lang="en-US" sz="2200" dirty="0"/>
              <a:t>or not to love</a:t>
            </a:r>
            <a:endParaRPr lang="en-US" sz="2700" dirty="0"/>
          </a:p>
          <a:p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n-US" dirty="0"/>
              <a:t>The Body, Sex, and Love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71104" y="2639505"/>
            <a:ext cx="10081119" cy="358833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/>
              <a:t>The foundation of consent</a:t>
            </a:r>
            <a:endParaRPr dirty="0"/>
          </a:p>
          <a:p>
            <a:pPr marL="457200" lvl="1" indent="0">
              <a:buNone/>
              <a:defRPr/>
            </a:pPr>
            <a:endParaRPr lang="en-US" dirty="0"/>
          </a:p>
          <a:p>
            <a:pPr marL="857250" lvl="2" indent="0">
              <a:buNone/>
              <a:defRPr/>
            </a:pPr>
            <a:r>
              <a:rPr lang="en-US" sz="3000" dirty="0"/>
              <a:t>“Freedom is given for love. It can lead to destruction and division, but it’s intended to bestow life and establish unity. It’s our </a:t>
            </a:r>
            <a:r>
              <a:rPr lang="en-US" sz="3000" i="1" dirty="0"/>
              <a:t>choice</a:t>
            </a:r>
            <a:r>
              <a:rPr lang="en-US" sz="3000" dirty="0"/>
              <a:t>.”</a:t>
            </a:r>
          </a:p>
          <a:p>
            <a:pPr marL="1314450" lvl="3" indent="0">
              <a:buNone/>
              <a:defRPr/>
            </a:pPr>
            <a:r>
              <a:rPr lang="en-US" sz="2600" dirty="0"/>
              <a:t>-Christopher West, </a:t>
            </a:r>
            <a:r>
              <a:rPr lang="en-US" sz="2600" i="1" dirty="0"/>
              <a:t>Theology of the Body for Beginners</a:t>
            </a:r>
          </a:p>
          <a:p>
            <a:pPr marL="1314450" lvl="3" indent="0" algn="just">
              <a:buNone/>
              <a:defRPr/>
            </a:pPr>
            <a:endParaRPr lang="en-US" sz="2700" dirty="0"/>
          </a:p>
          <a:p>
            <a:endParaRPr lang="en-US" dirty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2056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 lang="en-US" dirty="0"/>
              <a:t>The Body, Sex, and Love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871104" y="2639505"/>
            <a:ext cx="10081119" cy="308256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/>
              <a:t>The foundation of consent</a:t>
            </a:r>
            <a:endParaRPr lang="en-US" dirty="0"/>
          </a:p>
          <a:p>
            <a:pPr marL="800100" lvl="1">
              <a:defRPr/>
            </a:pPr>
            <a:r>
              <a:rPr lang="en-US" sz="2200" dirty="0"/>
              <a:t>“Intimate sex requires that you feel as if your spouse values you not just for what you can give them but for </a:t>
            </a:r>
            <a:r>
              <a:rPr lang="en-US" sz="2200" i="1" dirty="0"/>
              <a:t>who you are</a:t>
            </a:r>
            <a:r>
              <a:rPr lang="en-US" sz="2200" dirty="0"/>
              <a:t>.”</a:t>
            </a:r>
          </a:p>
          <a:p>
            <a:pPr marL="800100" lvl="1">
              <a:defRPr/>
            </a:pPr>
            <a:r>
              <a:rPr lang="en-US" sz="2200" dirty="0"/>
              <a:t>However, “sex divorced from intimacy can widen the chasm between two people.” </a:t>
            </a:r>
          </a:p>
          <a:p>
            <a:pPr marL="800100" lvl="2" indent="0">
              <a:buNone/>
            </a:pPr>
            <a:r>
              <a:rPr lang="en-US" sz="2200" dirty="0"/>
              <a:t>		</a:t>
            </a:r>
            <a:r>
              <a:rPr lang="en-US" sz="2400" dirty="0"/>
              <a:t>-Sheila Gregoire, </a:t>
            </a:r>
            <a:r>
              <a:rPr lang="en-US" sz="2400" i="1" dirty="0"/>
              <a:t>The Great Sex Rescue</a:t>
            </a:r>
            <a:endParaRPr lang="en-US" sz="2000" dirty="0"/>
          </a:p>
          <a:p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8691568-3210-479D-B55A-05D5D615C354}"/>
              </a:ext>
            </a:extLst>
          </p:cNvPr>
          <p:cNvSpPr txBox="1">
            <a:spLocks/>
          </p:cNvSpPr>
          <p:nvPr/>
        </p:nvSpPr>
        <p:spPr bwMode="auto">
          <a:xfrm>
            <a:off x="1154954" y="5552388"/>
            <a:ext cx="9797269" cy="887446"/>
          </a:xfrm>
          <a:prstGeom prst="rect">
            <a:avLst/>
          </a:prstGeom>
          <a:ln w="25400">
            <a:solidFill>
              <a:schemeClr val="accent3">
                <a:lumMod val="74901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20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8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6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/>
              <a:buChar char=""/>
              <a:defRPr sz="1400" b="0" i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57150" indent="0" algn="ctr">
              <a:buFont typeface="Wingdings 3"/>
              <a:buNone/>
              <a:defRPr/>
            </a:pPr>
            <a:r>
              <a:rPr lang="en-US" sz="2400" dirty="0"/>
              <a:t>Obligation sex inhibits female sexual response.</a:t>
            </a:r>
          </a:p>
        </p:txBody>
      </p:sp>
    </p:spTree>
    <p:extLst>
      <p:ext uri="{BB962C8B-B14F-4D97-AF65-F5344CB8AC3E}">
        <p14:creationId xmlns:p14="http://schemas.microsoft.com/office/powerpoint/2010/main" val="20012523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100"/>
            <a:ext cx="7143405" cy="391541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Threats to safety:</a:t>
            </a:r>
          </a:p>
          <a:p>
            <a:pPr marL="0" indent="0" algn="ctr">
              <a:buNone/>
            </a:pPr>
            <a:endParaRPr lang="en-US" sz="2300" dirty="0"/>
          </a:p>
          <a:p>
            <a:r>
              <a:rPr lang="en-US" sz="2300" dirty="0"/>
              <a:t>Cultural messages/internalized beliefs about obligation sex</a:t>
            </a:r>
          </a:p>
          <a:p>
            <a:endParaRPr lang="en-US" sz="2300" dirty="0"/>
          </a:p>
          <a:p>
            <a:pPr marL="400050" lvl="1" indent="0">
              <a:buNone/>
            </a:pPr>
            <a:r>
              <a:rPr lang="en-US" sz="2400" dirty="0"/>
              <a:t>“It’s the right men feel to sexual pleasure, how dejected and even potentially angry they become when denied it.”⁠</a:t>
            </a:r>
          </a:p>
          <a:p>
            <a:pPr marL="0" indent="0">
              <a:buNone/>
            </a:pPr>
            <a:r>
              <a:rPr lang="en-US" sz="2300" dirty="0"/>
              <a:t>		-Peggy Orenstein, </a:t>
            </a:r>
            <a:r>
              <a:rPr lang="en-US" sz="2300" i="1" dirty="0"/>
              <a:t>Boys &amp; Sex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9950629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100"/>
            <a:ext cx="7143405" cy="3915410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800" b="1" dirty="0"/>
              <a:t>Threats to safety:</a:t>
            </a:r>
          </a:p>
          <a:p>
            <a:pPr marL="0" indent="0" algn="ctr">
              <a:buNone/>
            </a:pPr>
            <a:endParaRPr lang="en-US" sz="2300" dirty="0"/>
          </a:p>
          <a:p>
            <a:r>
              <a:rPr lang="en-US" sz="2300" dirty="0"/>
              <a:t>Cultural messages/internalized beliefs about obligation sex</a:t>
            </a:r>
          </a:p>
          <a:p>
            <a:pPr marL="0" indent="0">
              <a:buNone/>
            </a:pPr>
            <a:endParaRPr lang="en-US" sz="2300" dirty="0"/>
          </a:p>
          <a:p>
            <a:pPr marL="800100" lvl="2" indent="0">
              <a:buNone/>
            </a:pPr>
            <a:r>
              <a:rPr lang="en-US" sz="2400" dirty="0"/>
              <a:t>“</a:t>
            </a:r>
            <a:r>
              <a:rPr lang="en-US" sz="2400" b="1" dirty="0"/>
              <a:t>Transaction:</a:t>
            </a:r>
            <a:r>
              <a:rPr lang="en-US" sz="2400" dirty="0"/>
              <a:t> I did this, so you owe me. </a:t>
            </a:r>
            <a:r>
              <a:rPr lang="en-US" sz="2400" b="1" dirty="0"/>
              <a:t>Obligation:</a:t>
            </a:r>
            <a:r>
              <a:rPr lang="en-US" sz="2400" dirty="0"/>
              <a:t> You owe me. </a:t>
            </a:r>
            <a:r>
              <a:rPr lang="en-US" sz="2400" b="1" dirty="0"/>
              <a:t>Coercion: </a:t>
            </a:r>
            <a:r>
              <a:rPr lang="en-US" sz="2400" dirty="0"/>
              <a:t>You owe me, so I’m going to take what I want.”</a:t>
            </a:r>
          </a:p>
          <a:p>
            <a:pPr marL="800100" lvl="2" indent="0">
              <a:buNone/>
            </a:pPr>
            <a:r>
              <a:rPr lang="en-US" sz="2400" dirty="0"/>
              <a:t>	--Sheila Gregoire, </a:t>
            </a:r>
            <a:r>
              <a:rPr lang="en-US" sz="2400" i="1" dirty="0"/>
              <a:t>The Great Sex Rescue</a:t>
            </a:r>
            <a:endParaRPr lang="en-US" sz="2000" dirty="0"/>
          </a:p>
          <a:p>
            <a:endParaRPr lang="en-US" sz="23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1336212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100"/>
            <a:ext cx="7143405" cy="391541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Two types of obligation sex:</a:t>
            </a:r>
          </a:p>
          <a:p>
            <a:pPr marL="0" indent="0" algn="ctr">
              <a:buNone/>
            </a:pPr>
            <a:endParaRPr lang="en-US" sz="2300" dirty="0"/>
          </a:p>
          <a:p>
            <a:r>
              <a:rPr lang="en-US" sz="2300" dirty="0"/>
              <a:t>Within a relationship</a:t>
            </a:r>
          </a:p>
          <a:p>
            <a:pPr marL="0" indent="0">
              <a:buNone/>
            </a:pPr>
            <a:r>
              <a:rPr lang="en-US" sz="2400" b="1" dirty="0"/>
              <a:t>	</a:t>
            </a:r>
            <a:r>
              <a:rPr lang="en-US" sz="2000" b="1" dirty="0"/>
              <a:t>Gregoire et al. (2021): study of 20,000 married 	evangelical women</a:t>
            </a:r>
          </a:p>
          <a:p>
            <a:endParaRPr lang="en-US" sz="2300" dirty="0"/>
          </a:p>
          <a:p>
            <a:r>
              <a:rPr lang="en-US" sz="2300" dirty="0"/>
              <a:t>Outside of a relationship</a:t>
            </a:r>
          </a:p>
          <a:p>
            <a:pPr marL="0" indent="0">
              <a:buNone/>
            </a:pPr>
            <a:r>
              <a:rPr lang="en-US" sz="2000" b="1" dirty="0"/>
              <a:t>	Armstrong et al. (2012): study of 15,000 heterosexual 	undergraduates</a:t>
            </a:r>
            <a:endParaRPr lang="en-US" sz="2000" dirty="0"/>
          </a:p>
          <a:p>
            <a:endParaRPr lang="en-US" sz="23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005799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AC6D3-9B03-40C4-AEA8-235CF9BDE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25B96-444F-46DC-A1ED-DB02DA8CF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2488676"/>
            <a:ext cx="10165761" cy="379900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900" dirty="0"/>
              <a:t>When a woman’s </a:t>
            </a:r>
            <a:r>
              <a:rPr lang="en-US" sz="2900" b="1" dirty="0"/>
              <a:t>physical</a:t>
            </a:r>
            <a:r>
              <a:rPr lang="en-US" sz="2900" dirty="0"/>
              <a:t> or </a:t>
            </a:r>
            <a:r>
              <a:rPr lang="en-US" sz="2900" b="1" dirty="0"/>
              <a:t>psychological safety</a:t>
            </a:r>
            <a:r>
              <a:rPr lang="en-US" sz="2900" dirty="0"/>
              <a:t> is threatened:</a:t>
            </a:r>
            <a:endParaRPr lang="en-US" sz="1400" dirty="0"/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Feelings of </a:t>
            </a:r>
            <a:r>
              <a:rPr lang="en-US" sz="2800" u="sng" dirty="0"/>
              <a:t>calm</a:t>
            </a:r>
            <a:r>
              <a:rPr lang="en-US" sz="2800" dirty="0"/>
              <a:t>, </a:t>
            </a:r>
            <a:r>
              <a:rPr lang="en-US" sz="2800" u="sng" dirty="0"/>
              <a:t>connection</a:t>
            </a:r>
            <a:r>
              <a:rPr lang="en-US" sz="2800" dirty="0"/>
              <a:t>, </a:t>
            </a:r>
            <a:r>
              <a:rPr lang="en-US" sz="2800" u="sng" dirty="0"/>
              <a:t>contentment</a:t>
            </a:r>
            <a:r>
              <a:rPr lang="en-US" sz="2800" dirty="0"/>
              <a:t>, </a:t>
            </a:r>
            <a:r>
              <a:rPr lang="en-US" sz="2800" u="sng" dirty="0"/>
              <a:t>closeness</a:t>
            </a:r>
            <a:r>
              <a:rPr lang="en-US" sz="2800" dirty="0"/>
              <a:t>, and </a:t>
            </a:r>
            <a:r>
              <a:rPr lang="en-US" sz="2800" u="sng" dirty="0"/>
              <a:t>caring </a:t>
            </a:r>
            <a:r>
              <a:rPr lang="en-US" sz="2800" dirty="0"/>
              <a:t>are lost</a:t>
            </a:r>
          </a:p>
          <a:p>
            <a:pPr lvl="1"/>
            <a:endParaRPr lang="en-US" sz="2800" u="sng" dirty="0"/>
          </a:p>
          <a:p>
            <a:pPr lvl="1"/>
            <a:r>
              <a:rPr lang="en-US" sz="2800" dirty="0"/>
              <a:t>Nervous system may engage in </a:t>
            </a:r>
            <a:r>
              <a:rPr lang="en-US" sz="2800" u="sng" dirty="0"/>
              <a:t>fight</a:t>
            </a:r>
            <a:r>
              <a:rPr lang="en-US" sz="2800" dirty="0"/>
              <a:t>, </a:t>
            </a:r>
            <a:r>
              <a:rPr lang="en-US" sz="2800" u="sng" dirty="0"/>
              <a:t>flight</a:t>
            </a:r>
            <a:r>
              <a:rPr lang="en-US" sz="2800" dirty="0"/>
              <a:t>, </a:t>
            </a:r>
            <a:r>
              <a:rPr lang="en-US" sz="2800" u="sng" dirty="0"/>
              <a:t>fawn</a:t>
            </a:r>
            <a:r>
              <a:rPr lang="en-US" sz="2800" dirty="0"/>
              <a:t>, or </a:t>
            </a:r>
            <a:r>
              <a:rPr lang="en-US" sz="2800" u="sng" dirty="0"/>
              <a:t>freeze</a:t>
            </a:r>
          </a:p>
          <a:p>
            <a:pPr lvl="2"/>
            <a:r>
              <a:rPr lang="en-US" sz="2400" dirty="0"/>
              <a:t>Stress hormones (adrenaline, cortisol) replace oxytocin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May feel detached or disconnected from her body and partner (mild to severe dissociation)</a:t>
            </a:r>
          </a:p>
        </p:txBody>
      </p:sp>
    </p:spTree>
    <p:extLst>
      <p:ext uri="{BB962C8B-B14F-4D97-AF65-F5344CB8AC3E}">
        <p14:creationId xmlns:p14="http://schemas.microsoft.com/office/powerpoint/2010/main" val="156157056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100"/>
            <a:ext cx="7143405" cy="391541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3200" b="1" dirty="0"/>
              <a:t>Outcomes of Obligation Sex:</a:t>
            </a:r>
          </a:p>
          <a:p>
            <a:pPr marL="0" indent="0" algn="ctr">
              <a:buNone/>
            </a:pPr>
            <a:endParaRPr lang="en-US" sz="2300" dirty="0"/>
          </a:p>
          <a:p>
            <a:r>
              <a:rPr lang="en-US" sz="2300" dirty="0"/>
              <a:t>Female sexual pain </a:t>
            </a:r>
          </a:p>
          <a:p>
            <a:pPr lvl="1"/>
            <a:r>
              <a:rPr lang="en-US" sz="2100" i="1" dirty="0"/>
              <a:t>The Great Sex Rescue </a:t>
            </a:r>
            <a:r>
              <a:rPr lang="en-US" sz="2100" dirty="0"/>
              <a:t>study: one third of respondents </a:t>
            </a:r>
          </a:p>
          <a:p>
            <a:pPr lvl="1"/>
            <a:r>
              <a:rPr lang="en-US" sz="2100" dirty="0"/>
              <a:t>estimated 18-28% of women worldwide</a:t>
            </a:r>
          </a:p>
          <a:p>
            <a:pPr lvl="1"/>
            <a:r>
              <a:rPr lang="en-US" sz="2100" dirty="0"/>
              <a:t>can be physiological or psychological in origin</a:t>
            </a:r>
          </a:p>
          <a:p>
            <a:pPr lvl="1"/>
            <a:endParaRPr lang="en-US" sz="2100" dirty="0"/>
          </a:p>
          <a:p>
            <a:r>
              <a:rPr lang="en-US" sz="2300" dirty="0"/>
              <a:t>The “orgasm gap”</a:t>
            </a:r>
          </a:p>
          <a:p>
            <a:pPr lvl="1"/>
            <a:r>
              <a:rPr lang="en-US" sz="2100" i="1" dirty="0"/>
              <a:t>The Great Sex Rescue </a:t>
            </a:r>
            <a:r>
              <a:rPr lang="en-US" sz="2100" dirty="0"/>
              <a:t>study: 95% of men almost always/always orgasm during a sexual encounter, vs. 48% of women</a:t>
            </a:r>
          </a:p>
          <a:p>
            <a:pPr lvl="1"/>
            <a:r>
              <a:rPr lang="en-US" sz="2100" dirty="0"/>
              <a:t>national average: 3 to 1 in favor of men</a:t>
            </a:r>
          </a:p>
          <a:p>
            <a:endParaRPr lang="en-US" sz="23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494972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10529"/>
            <a:ext cx="6708886" cy="38996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200" b="1" dirty="0"/>
              <a:t>Cultural messages/internalized beliefs - within a relationship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sz="1700" dirty="0"/>
              <a:t>I have to have sex to prevent my partner’s porn use </a:t>
            </a:r>
          </a:p>
          <a:p>
            <a:pPr lvl="1"/>
            <a:r>
              <a:rPr lang="en-US" sz="1500" dirty="0"/>
              <a:t>19% more likely to experience sexual pain</a:t>
            </a:r>
          </a:p>
          <a:p>
            <a:pPr lvl="1"/>
            <a:r>
              <a:rPr lang="en-US" sz="1500" dirty="0"/>
              <a:t>24% less likely to orgasm reliably</a:t>
            </a:r>
          </a:p>
          <a:p>
            <a:pPr lvl="1"/>
            <a:endParaRPr lang="en-US" sz="1500" dirty="0"/>
          </a:p>
          <a:p>
            <a:r>
              <a:rPr lang="en-US" sz="1700" dirty="0"/>
              <a:t>I’m obligated to have sex whenever my husband wants it</a:t>
            </a:r>
          </a:p>
          <a:p>
            <a:pPr lvl="1"/>
            <a:r>
              <a:rPr lang="en-US" sz="1500" dirty="0"/>
              <a:t>37% more likely to experience sexual pain </a:t>
            </a:r>
          </a:p>
          <a:p>
            <a:pPr lvl="1"/>
            <a:r>
              <a:rPr lang="en-US" sz="1500" dirty="0"/>
              <a:t>29% less likely to frequently orgasm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26" y="2242936"/>
            <a:ext cx="2689882" cy="403167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1455705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865" y="2510529"/>
            <a:ext cx="7494308" cy="376408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2200" b="1" dirty="0"/>
              <a:t>Cultural messages/internalized beliefs - outside of a relationship </a:t>
            </a:r>
          </a:p>
          <a:p>
            <a:pPr marL="0" indent="0" algn="ctr">
              <a:buNone/>
            </a:pPr>
            <a:endParaRPr lang="en-US" sz="1100" b="1" dirty="0"/>
          </a:p>
          <a:p>
            <a:r>
              <a:rPr lang="en-US" dirty="0">
                <a:solidFill>
                  <a:srgbClr val="000000"/>
                </a:solidFill>
                <a:latin typeface="Lato"/>
              </a:rPr>
              <a:t>Hookups are a low-risk way to enjoy sex in college</a:t>
            </a:r>
          </a:p>
          <a:p>
            <a:r>
              <a:rPr lang="en-US" dirty="0">
                <a:solidFill>
                  <a:srgbClr val="000000"/>
                </a:solidFill>
                <a:latin typeface="Lato"/>
              </a:rPr>
              <a:t>Being drunk allows you to hook up with anyone without commitment</a:t>
            </a:r>
          </a:p>
          <a:p>
            <a:r>
              <a:rPr lang="en-US" dirty="0">
                <a:solidFill>
                  <a:srgbClr val="000000"/>
                </a:solidFill>
                <a:latin typeface="Lato"/>
              </a:rPr>
              <a:t>It’s acceptable for men to pressure women for sexual acts</a:t>
            </a:r>
          </a:p>
          <a:p>
            <a:r>
              <a:rPr lang="en-US" dirty="0">
                <a:solidFill>
                  <a:srgbClr val="000000"/>
                </a:solidFill>
                <a:latin typeface="Lato"/>
              </a:rPr>
              <a:t>Hookups are about male pleasure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A woman who asks a male hookup partner to prioritize her pleasure is rude and demanding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A woman should feel guilty for expecting a hookup partner to give her an orgasm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A woman should do whatever she can to bring her male partner to orgasm during a hookup</a:t>
            </a:r>
          </a:p>
          <a:p>
            <a:endParaRPr lang="en-US" dirty="0">
              <a:solidFill>
                <a:srgbClr val="000000"/>
              </a:solidFill>
              <a:latin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26" y="2242936"/>
            <a:ext cx="2689882" cy="403167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91951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462" y="2472821"/>
            <a:ext cx="7817282" cy="3890271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000000"/>
              </a:solidFill>
              <a:latin typeface="Lato"/>
            </a:endParaRPr>
          </a:p>
          <a:p>
            <a:r>
              <a:rPr lang="en-US" dirty="0">
                <a:solidFill>
                  <a:srgbClr val="000000"/>
                </a:solidFill>
                <a:latin typeface="Lato"/>
              </a:rPr>
              <a:t>The hookup orgasm gap (Armstrong et al., 2012): 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Initial hookup: man 31%, woman 10% (orgasm gap 3.1:1)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Repeated encounters with same partner: orgasm gap shrinks each time</a:t>
            </a:r>
          </a:p>
          <a:p>
            <a:pPr lvl="1"/>
            <a:r>
              <a:rPr lang="en-US" dirty="0">
                <a:solidFill>
                  <a:srgbClr val="000000"/>
                </a:solidFill>
                <a:latin typeface="Lato"/>
              </a:rPr>
              <a:t>In a relationship: man 85%, woman 68% (orgasm gap 1.25:1)</a:t>
            </a:r>
          </a:p>
          <a:p>
            <a:pPr lvl="1"/>
            <a:endParaRPr lang="en-US" dirty="0">
              <a:solidFill>
                <a:srgbClr val="000000"/>
              </a:solidFill>
              <a:latin typeface="Lato"/>
            </a:endParaRPr>
          </a:p>
          <a:p>
            <a:pPr marL="1257300" lvl="3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Lato"/>
              </a:rPr>
              <a:t>Study Participant: </a:t>
            </a:r>
            <a:r>
              <a:rPr lang="en-US" sz="1800" dirty="0">
                <a:solidFill>
                  <a:srgbClr val="000000"/>
                </a:solidFill>
                <a:latin typeface="Lato"/>
              </a:rPr>
              <a:t>“I’m all about just making her orgasm.”</a:t>
            </a:r>
          </a:p>
          <a:p>
            <a:pPr marL="1257300" lvl="3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Lato"/>
              </a:rPr>
              <a:t>Interviewer: </a:t>
            </a:r>
            <a:r>
              <a:rPr lang="en-US" sz="1800" dirty="0">
                <a:solidFill>
                  <a:srgbClr val="000000"/>
                </a:solidFill>
                <a:latin typeface="Lato"/>
              </a:rPr>
              <a:t>“The general her or like the specific her?” </a:t>
            </a:r>
          </a:p>
          <a:p>
            <a:pPr marL="1257300" lvl="3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Lato"/>
              </a:rPr>
              <a:t>Participant: </a:t>
            </a:r>
            <a:r>
              <a:rPr lang="en-US" sz="1800" dirty="0">
                <a:solidFill>
                  <a:srgbClr val="000000"/>
                </a:solidFill>
                <a:latin typeface="Lato"/>
              </a:rPr>
              <a:t>“Girlfriend her. In a hookup her, I don’t give a shit.” </a:t>
            </a:r>
          </a:p>
          <a:p>
            <a:endParaRPr lang="en-US" dirty="0">
              <a:solidFill>
                <a:srgbClr val="000000"/>
              </a:solidFill>
              <a:latin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26" y="2242936"/>
            <a:ext cx="2689882" cy="403167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084182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Emotional Safety and Hooking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099"/>
            <a:ext cx="7143405" cy="400736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en-US" sz="2400" b="1" dirty="0"/>
          </a:p>
          <a:p>
            <a:r>
              <a:rPr lang="en-US" sz="2900" dirty="0"/>
              <a:t>85% of college women would prefer not to hook up</a:t>
            </a:r>
          </a:p>
          <a:p>
            <a:endParaRPr lang="en-US" sz="29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900" dirty="0"/>
              <a:t>Most women </a:t>
            </a:r>
            <a:r>
              <a:rPr lang="en-US" sz="2900" b="1" dirty="0"/>
              <a:t>want to reserve sex for an exclusive bonded relationship </a:t>
            </a:r>
            <a:r>
              <a:rPr lang="en-US" sz="2900" dirty="0"/>
              <a:t>characterized by mutual commitment and caring (for the majority, this means marriage)</a:t>
            </a:r>
          </a:p>
          <a:p>
            <a:pPr lvl="1"/>
            <a:endParaRPr lang="en-US" sz="2600" dirty="0"/>
          </a:p>
          <a:p>
            <a:r>
              <a:rPr lang="en-US" sz="2900" dirty="0"/>
              <a:t>15% willingly and regularly hook up (this group accounts for 50% of hookup encounters)</a:t>
            </a:r>
          </a:p>
          <a:p>
            <a:endParaRPr lang="en-US" sz="290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5D49D3E-58B7-4DC6-95DD-1E056AE648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7943752"/>
              </p:ext>
            </p:extLst>
          </p:nvPr>
        </p:nvGraphicFramePr>
        <p:xfrm>
          <a:off x="7211505" y="3046805"/>
          <a:ext cx="5052767" cy="281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2839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Emotional Safety and Hooking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099"/>
            <a:ext cx="6934129" cy="40073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r>
              <a:rPr lang="en-US" sz="2900" dirty="0"/>
              <a:t>30% opt out of hooking up</a:t>
            </a:r>
          </a:p>
          <a:p>
            <a:endParaRPr lang="en-US" sz="2900" dirty="0"/>
          </a:p>
          <a:p>
            <a:r>
              <a:rPr lang="en-US" sz="2900" dirty="0"/>
              <a:t>55% hook up against preference</a:t>
            </a:r>
          </a:p>
          <a:p>
            <a:endParaRPr lang="en-US" sz="2900" dirty="0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5D49D3E-58B7-4DC6-95DD-1E056AE648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958603"/>
              </p:ext>
            </p:extLst>
          </p:nvPr>
        </p:nvGraphicFramePr>
        <p:xfrm>
          <a:off x="6834433" y="2887262"/>
          <a:ext cx="5052767" cy="281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40461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Emotional Safety and Hooking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100"/>
            <a:ext cx="7565725" cy="391541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2600" b="1" dirty="0"/>
              <a:t>So why do women participate in hookups?</a:t>
            </a:r>
          </a:p>
          <a:p>
            <a:pPr marL="0" indent="0">
              <a:buNone/>
            </a:pPr>
            <a:endParaRPr lang="en-US" sz="2300" b="1" i="1" dirty="0"/>
          </a:p>
          <a:p>
            <a:r>
              <a:rPr lang="en-US" sz="2300" b="1" i="1" dirty="0"/>
              <a:t>55% </a:t>
            </a:r>
            <a:r>
              <a:rPr lang="en-US" sz="2300" dirty="0"/>
              <a:t>of college women hook up because of </a:t>
            </a:r>
            <a:r>
              <a:rPr lang="en-US" sz="2300" b="1" i="1" dirty="0"/>
              <a:t>social pressure</a:t>
            </a:r>
          </a:p>
          <a:p>
            <a:pPr lvl="1"/>
            <a:endParaRPr lang="en-US" sz="2100" dirty="0"/>
          </a:p>
          <a:p>
            <a:pPr lvl="1"/>
            <a:r>
              <a:rPr lang="en-US" sz="2100" dirty="0"/>
              <a:t>Overestimate how often their peers are hooking up</a:t>
            </a:r>
          </a:p>
          <a:p>
            <a:pPr lvl="1"/>
            <a:r>
              <a:rPr lang="en-US" sz="2100" dirty="0"/>
              <a:t>Afraid of losing their chance at a career if they commit to a relationship in college</a:t>
            </a:r>
          </a:p>
          <a:p>
            <a:pPr lvl="1"/>
            <a:r>
              <a:rPr lang="en-US" sz="2100" dirty="0"/>
              <a:t>Social activities and dorm life center around sex</a:t>
            </a:r>
          </a:p>
          <a:p>
            <a:pPr lvl="1"/>
            <a:r>
              <a:rPr lang="en-US" sz="2100" dirty="0"/>
              <a:t>Pressured by men into sexual acts</a:t>
            </a:r>
          </a:p>
          <a:p>
            <a:pPr lvl="1"/>
            <a:r>
              <a:rPr lang="en-US" sz="2100" dirty="0"/>
              <a:t>Feel compared to dating apps, social media, and porn</a:t>
            </a:r>
          </a:p>
          <a:p>
            <a:pPr lvl="1"/>
            <a:r>
              <a:rPr lang="en-US" sz="2100" dirty="0"/>
              <a:t>Are told they should only sleep with the guys they don’t like (to avoid “catching feelings”)</a:t>
            </a:r>
          </a:p>
          <a:p>
            <a:pPr marL="0" indent="0">
              <a:buNone/>
            </a:pPr>
            <a:endParaRPr lang="en-US" sz="2300" dirty="0"/>
          </a:p>
          <a:p>
            <a:endParaRPr lang="en-US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B98F433-CCE3-4545-A6AB-A6C4C1A214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9909142"/>
              </p:ext>
            </p:extLst>
          </p:nvPr>
        </p:nvGraphicFramePr>
        <p:xfrm>
          <a:off x="7389983" y="2754574"/>
          <a:ext cx="5052767" cy="281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66849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Emotional Safety and Hooking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5" y="2576945"/>
            <a:ext cx="6708886" cy="38238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Catching Feelings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“Saying we can have sex without emotions is like saying we can have sex without bodies.” </a:t>
            </a:r>
          </a:p>
          <a:p>
            <a:pPr marL="0" indent="0">
              <a:buNone/>
            </a:pPr>
            <a:r>
              <a:rPr lang="en-US" sz="2000" dirty="0"/>
              <a:t>	-Lisa Wade, </a:t>
            </a:r>
            <a:r>
              <a:rPr lang="en-US" sz="2000" i="1" dirty="0"/>
              <a:t>American Hookup: The New Culture 	of Sex on Campus</a:t>
            </a: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752" y="2395336"/>
            <a:ext cx="2551229" cy="3823855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182931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099"/>
            <a:ext cx="7143405" cy="40073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r>
              <a:rPr lang="en-US" sz="3200" dirty="0">
                <a:solidFill>
                  <a:srgbClr val="000000"/>
                </a:solidFill>
                <a:latin typeface="Lato"/>
              </a:rPr>
              <a:t>Armstrong et al. (2012): “relationship sex is better for women in terms of orgasm and sexual enjoyment”</a:t>
            </a:r>
          </a:p>
          <a:p>
            <a:pPr marL="0" indent="0">
              <a:buNone/>
            </a:pPr>
            <a:endParaRPr lang="en-US" sz="3200" dirty="0">
              <a:solidFill>
                <a:srgbClr val="000000"/>
              </a:solidFill>
              <a:latin typeface="La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738819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099"/>
            <a:ext cx="7143405" cy="40073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400" b="1" dirty="0"/>
          </a:p>
          <a:p>
            <a:r>
              <a:rPr lang="en-US" sz="3200" dirty="0">
                <a:solidFill>
                  <a:srgbClr val="000000"/>
                </a:solidFill>
                <a:latin typeface="Lato"/>
              </a:rPr>
              <a:t>More oxytocin for her </a:t>
            </a:r>
            <a:r>
              <a:rPr lang="en-US" sz="2800" dirty="0">
                <a:solidFill>
                  <a:srgbClr val="000000"/>
                </a:solidFill>
                <a:latin typeface="Lato"/>
              </a:rPr>
              <a:t>(</a:t>
            </a:r>
            <a:r>
              <a:rPr lang="en-US" sz="2800" u="sng" dirty="0"/>
              <a:t>calm</a:t>
            </a:r>
            <a:r>
              <a:rPr lang="en-US" sz="2800" dirty="0"/>
              <a:t>, </a:t>
            </a:r>
            <a:r>
              <a:rPr lang="en-US" sz="2800" u="sng" dirty="0"/>
              <a:t>connection</a:t>
            </a:r>
            <a:r>
              <a:rPr lang="en-US" sz="2800" dirty="0"/>
              <a:t>, </a:t>
            </a:r>
            <a:r>
              <a:rPr lang="en-US" sz="2800" u="sng" dirty="0"/>
              <a:t>contentment</a:t>
            </a:r>
            <a:r>
              <a:rPr lang="en-US" sz="2800" dirty="0"/>
              <a:t>, </a:t>
            </a:r>
            <a:r>
              <a:rPr lang="en-US" sz="2800" u="sng" dirty="0"/>
              <a:t>closeness</a:t>
            </a:r>
            <a:r>
              <a:rPr lang="en-US" sz="2800" dirty="0"/>
              <a:t>, and </a:t>
            </a:r>
            <a:r>
              <a:rPr lang="en-US" sz="2800" u="sng" dirty="0"/>
              <a:t>caring</a:t>
            </a:r>
            <a:r>
              <a:rPr lang="en-US" sz="2800" dirty="0"/>
              <a:t>)</a:t>
            </a:r>
            <a:endParaRPr lang="en-US" sz="2800" dirty="0">
              <a:solidFill>
                <a:srgbClr val="000000"/>
              </a:solidFill>
              <a:latin typeface="Lato"/>
            </a:endParaRPr>
          </a:p>
          <a:p>
            <a:r>
              <a:rPr lang="en-US" sz="3200" dirty="0">
                <a:solidFill>
                  <a:srgbClr val="000000"/>
                </a:solidFill>
                <a:latin typeface="Lato"/>
              </a:rPr>
              <a:t>More vasopressin receptors for him (modulates testosterone, enables oxytocin) - stays in the brain if he’s around her but </a:t>
            </a:r>
            <a:r>
              <a:rPr lang="en-US" sz="3200" b="1" dirty="0">
                <a:solidFill>
                  <a:srgbClr val="000000"/>
                </a:solidFill>
                <a:latin typeface="Lato"/>
              </a:rPr>
              <a:t>not</a:t>
            </a:r>
            <a:r>
              <a:rPr lang="en-US" sz="3200" dirty="0">
                <a:solidFill>
                  <a:srgbClr val="000000"/>
                </a:solidFill>
                <a:latin typeface="Lato"/>
              </a:rPr>
              <a:t> having sex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9735305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436" y="2451099"/>
            <a:ext cx="7143405" cy="400736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endParaRPr lang="en-US" sz="2400" b="1" dirty="0"/>
          </a:p>
          <a:p>
            <a:r>
              <a:rPr lang="en-US" sz="3400" dirty="0">
                <a:solidFill>
                  <a:srgbClr val="000000"/>
                </a:solidFill>
                <a:latin typeface="Lato"/>
              </a:rPr>
              <a:t>One in four college women reported being victimized in some way as a result of hookups (Online College Social Life Survey)</a:t>
            </a:r>
          </a:p>
          <a:p>
            <a:r>
              <a:rPr lang="en-US" sz="3400" dirty="0">
                <a:solidFill>
                  <a:srgbClr val="000000"/>
                </a:solidFill>
                <a:latin typeface="Lato"/>
              </a:rPr>
              <a:t>80% of campus sexual assaults occur during a hookup (Malone &amp; Harris, </a:t>
            </a:r>
            <a:r>
              <a:rPr lang="en-US" sz="3400" i="1" dirty="0">
                <a:solidFill>
                  <a:srgbClr val="000000"/>
                </a:solidFill>
                <a:latin typeface="Lato"/>
              </a:rPr>
              <a:t>Battles of the Sexes</a:t>
            </a:r>
            <a:r>
              <a:rPr lang="en-US" sz="3400" dirty="0">
                <a:solidFill>
                  <a:srgbClr val="000000"/>
                </a:solidFill>
                <a:latin typeface="Lato"/>
              </a:rPr>
              <a:t>)</a:t>
            </a:r>
            <a:endParaRPr lang="en-US" sz="3400" i="1" dirty="0">
              <a:solidFill>
                <a:srgbClr val="000000"/>
              </a:solidFill>
              <a:latin typeface="Lato"/>
            </a:endParaRPr>
          </a:p>
          <a:p>
            <a:r>
              <a:rPr lang="en-US" sz="3400" dirty="0">
                <a:solidFill>
                  <a:srgbClr val="000000"/>
                </a:solidFill>
                <a:latin typeface="Lato"/>
              </a:rPr>
              <a:t>64% of freshman women who hook up do so under the influence of alcohol (Malone &amp; Harris)</a:t>
            </a:r>
          </a:p>
          <a:p>
            <a:r>
              <a:rPr lang="en-US" sz="3400" dirty="0">
                <a:solidFill>
                  <a:srgbClr val="000000"/>
                </a:solidFill>
                <a:latin typeface="Lato"/>
              </a:rPr>
              <a:t>Hooking up has a greater negative impact on college women’s health, including mental health, than nutrition and exercise (Malone &amp; Harris)</a:t>
            </a:r>
            <a:endParaRPr lang="en-US" sz="3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AF4467-EF30-45F8-9DC8-D307F1F2FD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33" y="2196349"/>
            <a:ext cx="2673667" cy="4007369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806723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D5132-4DA7-4AC9-B90B-11DDD62F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Safety and Female Sexual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50F05-EB73-4D5F-8934-9A666E98B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261" y="3133126"/>
            <a:ext cx="6708886" cy="3239393"/>
          </a:xfrm>
        </p:spPr>
        <p:txBody>
          <a:bodyPr>
            <a:normAutofit/>
          </a:bodyPr>
          <a:lstStyle/>
          <a:p>
            <a:pPr lvl="1"/>
            <a:r>
              <a:rPr lang="en-US" sz="2000" dirty="0"/>
              <a:t>“Hookup culture…demands carelessness, rewards callousness, and punishes kindness. In this scenario, both men and women have the opportunity to have sex but neither is entirely free to love.”</a:t>
            </a:r>
          </a:p>
          <a:p>
            <a:pPr marL="457200" lvl="1" indent="0">
              <a:buNone/>
            </a:pPr>
            <a:r>
              <a:rPr lang="en-US" sz="2000" dirty="0"/>
              <a:t>	-Lisa Wade, </a:t>
            </a:r>
            <a:r>
              <a:rPr lang="en-US" sz="2000" i="1" dirty="0"/>
              <a:t>American Hookup: The New 	Culture of Sex on Campus</a:t>
            </a:r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Content Placeholder 3" descr="https://external-content.duckduckgo.com/iu/?u=https%3A%2F%2Fi.pinimg.com%2Foriginals%2F29%2Fc2%2Fc4%2F29c2c4769adfb5b738431c6437249acb.jpg&amp;f=1&amp;nofb=1&amp;ipt=6d3f52d89a671c748c7dd421b7426b72778b1d7b67f521aa49aa84e3ff3ee15e&amp;ipo=images">
            <a:extLst>
              <a:ext uri="{FF2B5EF4-FFF2-40B4-BE49-F238E27FC236}">
                <a16:creationId xmlns:a16="http://schemas.microsoft.com/office/drawing/2014/main" id="{CE9406F2-E89F-4A4A-B7A7-08A3711A583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3331" y="2632364"/>
            <a:ext cx="3005214" cy="309163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5928816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76179-A2BF-427B-9903-19E1D918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and Online Resources</a:t>
            </a:r>
          </a:p>
        </p:txBody>
      </p:sp>
      <p:pic>
        <p:nvPicPr>
          <p:cNvPr id="4" name="Content Placeholder 3" descr="https://external-content.duckduckgo.com/iu/?u=https%3A%2F%2Fi.pinimg.com%2Foriginals%2F29%2Fc2%2Fc4%2F29c2c4769adfb5b738431c6437249acb.jpg&amp;f=1&amp;nofb=1&amp;ipt=6d3f52d89a671c748c7dd421b7426b72778b1d7b67f521aa49aa84e3ff3ee15e&amp;ipo=images">
            <a:extLst>
              <a:ext uri="{FF2B5EF4-FFF2-40B4-BE49-F238E27FC236}">
                <a16:creationId xmlns:a16="http://schemas.microsoft.com/office/drawing/2014/main" id="{981EEAF1-981F-4069-829A-018BF45FDA94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63331" y="2632364"/>
            <a:ext cx="3005214" cy="309163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1999A38-F7F5-4FBD-9197-20501A67FFE4}"/>
              </a:ext>
            </a:extLst>
          </p:cNvPr>
          <p:cNvSpPr txBox="1">
            <a:spLocks/>
          </p:cNvSpPr>
          <p:nvPr/>
        </p:nvSpPr>
        <p:spPr bwMode="gray">
          <a:xfrm>
            <a:off x="332510" y="2632364"/>
            <a:ext cx="8424992" cy="381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 cap="all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b="0" i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Family Crisis Center of the Big Bend </a:t>
            </a:r>
            <a:r>
              <a:rPr lang="en-US" sz="1900" dirty="0">
                <a:solidFill>
                  <a:schemeClr val="bg2">
                    <a:lumMod val="10000"/>
                  </a:schemeClr>
                </a:solidFill>
              </a:rPr>
              <a:t>(Alpine, Presidio, Terlingua) 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fccbb.org</a:t>
            </a:r>
            <a:endParaRPr lang="en-US" sz="2000" u="sng" dirty="0">
              <a:solidFill>
                <a:schemeClr val="bg2">
                  <a:lumMod val="10000"/>
                </a:schemeClr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Singing Rose Tea &amp; Soul Care </a:t>
            </a:r>
            <a:r>
              <a:rPr lang="en-US" sz="1900" dirty="0">
                <a:solidFill>
                  <a:schemeClr val="bg2">
                    <a:lumMod val="10000"/>
                  </a:schemeClr>
                </a:solidFill>
              </a:rPr>
              <a:t>(Presidio &amp; virtual) 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singingrose.me</a:t>
            </a: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Anthus Women’s Health Collaborative </a:t>
            </a:r>
            <a:r>
              <a:rPr lang="en-US" sz="1900" dirty="0">
                <a:solidFill>
                  <a:schemeClr val="bg2">
                    <a:lumMod val="10000"/>
                  </a:schemeClr>
                </a:solidFill>
              </a:rPr>
              <a:t>(Midland) 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anthusmidland.com</a:t>
            </a:r>
            <a:endParaRPr lang="en-US" sz="2000" u="sng" dirty="0">
              <a:solidFill>
                <a:schemeClr val="bg2">
                  <a:lumMod val="10000"/>
                </a:schemeClr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Natural Womanhood </a:t>
            </a:r>
            <a:r>
              <a:rPr lang="en-US" sz="2800" dirty="0">
                <a:solidFill>
                  <a:schemeClr val="bg2">
                    <a:lumMod val="10000"/>
                  </a:schemeClr>
                </a:solidFill>
              </a:rPr>
              <a:t>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loveandfidelity.org</a:t>
            </a:r>
            <a:endParaRPr lang="en-US" sz="1900" dirty="0">
              <a:solidFill>
                <a:schemeClr val="bg2">
                  <a:lumMod val="10000"/>
                </a:schemeClr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Love &amp; Fidelity Network 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loveandfidelity.org</a:t>
            </a: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Sex IQ </a:t>
            </a:r>
            <a:r>
              <a:rPr lang="en-US" sz="1900" dirty="0">
                <a:solidFill>
                  <a:schemeClr val="bg2">
                    <a:lumMod val="10000"/>
                  </a:schemeClr>
                </a:solidFill>
              </a:rPr>
              <a:t>and</a:t>
            </a:r>
            <a:r>
              <a:rPr lang="en-US" sz="2400" dirty="0">
                <a:solidFill>
                  <a:schemeClr val="bg2">
                    <a:lumMod val="10000"/>
                  </a:schemeClr>
                </a:solidFill>
              </a:rPr>
              <a:t> Empowering Smarter Sexuality - </a:t>
            </a:r>
            <a:r>
              <a:rPr lang="en-US" sz="1900" u="sng" dirty="0">
                <a:solidFill>
                  <a:schemeClr val="bg2">
                    <a:lumMod val="10000"/>
                  </a:schemeClr>
                </a:solidFill>
              </a:rPr>
              <a:t>sexiq.org</a:t>
            </a: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  <a:p>
            <a:pPr marL="800100" lvl="1" indent="-342900" algn="l"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2">
                  <a:lumMod val="10000"/>
                </a:schemeClr>
              </a:solidFill>
            </a:endParaRPr>
          </a:p>
          <a:p>
            <a:pPr lvl="1" algn="l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994560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4799</TotalTime>
  <Words>1800</Words>
  <Application>Microsoft Office PowerPoint</Application>
  <PresentationFormat>Widescreen</PresentationFormat>
  <Paragraphs>278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Century Gothic</vt:lpstr>
      <vt:lpstr>Lato</vt:lpstr>
      <vt:lpstr>Wingdings</vt:lpstr>
      <vt:lpstr>Wingdings 3</vt:lpstr>
      <vt:lpstr>Ion Boardroom</vt:lpstr>
      <vt:lpstr>Safety and the Female </vt:lpstr>
      <vt:lpstr>Sharon Barrett</vt:lpstr>
      <vt:lpstr>Pop Quiz  </vt:lpstr>
      <vt:lpstr>Pop Quiz  </vt:lpstr>
      <vt:lpstr>Community Midwives and…Sex? </vt:lpstr>
      <vt:lpstr>Community Midwives and…Sex? 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Oxytocin: The              Hormone</vt:lpstr>
      <vt:lpstr>The Body, Sex, and Love</vt:lpstr>
      <vt:lpstr>The Body, Sex, and Love</vt:lpstr>
      <vt:lpstr>The Body, Sex, and Love</vt:lpstr>
      <vt:lpstr>The Body, Sex, and Love</vt:lpstr>
      <vt:lpstr>Safety and Female Sexual Response</vt:lpstr>
      <vt:lpstr>Safety and Female Sexual Response</vt:lpstr>
      <vt:lpstr>Safety and Female Sexual Response</vt:lpstr>
      <vt:lpstr>Safety and Female Sexual Response</vt:lpstr>
      <vt:lpstr>Safety and Female Sexual Response</vt:lpstr>
      <vt:lpstr>Safety and Female Sexual Response</vt:lpstr>
      <vt:lpstr>Safety and Female Sexual Response</vt:lpstr>
      <vt:lpstr>Safety and Female Sexual Response</vt:lpstr>
      <vt:lpstr>Emotional Safety and Hooking Up</vt:lpstr>
      <vt:lpstr>Emotional Safety and Hooking Up</vt:lpstr>
      <vt:lpstr>Emotional Safety and Hooking Up</vt:lpstr>
      <vt:lpstr>Emotional Safety and Hooking Up</vt:lpstr>
      <vt:lpstr>Safety and Female Sexual Response</vt:lpstr>
      <vt:lpstr>Safety and Female Sexual Response</vt:lpstr>
      <vt:lpstr>Safety and Female Sexual Response</vt:lpstr>
      <vt:lpstr>Safety and Female Sexual Response</vt:lpstr>
      <vt:lpstr>Community and Online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Fertility Charting:</dc:title>
  <dc:creator>Barrett, Sharon</dc:creator>
  <cp:lastModifiedBy>Barrett, Sharon</cp:lastModifiedBy>
  <cp:revision>103</cp:revision>
  <dcterms:created xsi:type="dcterms:W3CDTF">2023-04-27T20:26:53Z</dcterms:created>
  <dcterms:modified xsi:type="dcterms:W3CDTF">2024-04-22T15:09:49Z</dcterms:modified>
</cp:coreProperties>
</file>